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17"/>
  </p:notesMasterIdLst>
  <p:sldIdLst>
    <p:sldId id="257" r:id="rId2"/>
    <p:sldId id="258" r:id="rId3"/>
    <p:sldId id="267" r:id="rId4"/>
    <p:sldId id="268" r:id="rId5"/>
    <p:sldId id="269" r:id="rId6"/>
    <p:sldId id="261" r:id="rId7"/>
    <p:sldId id="270" r:id="rId8"/>
    <p:sldId id="271" r:id="rId9"/>
    <p:sldId id="262" r:id="rId10"/>
    <p:sldId id="274" r:id="rId11"/>
    <p:sldId id="273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0154"/>
    <a:srgbClr val="E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85696" autoAdjust="0"/>
  </p:normalViewPr>
  <p:slideViewPr>
    <p:cSldViewPr snapToGrid="0">
      <p:cViewPr varScale="1">
        <p:scale>
          <a:sx n="139" d="100"/>
          <a:sy n="139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6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7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1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5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56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Precisión informa del porcentaje de defectos detectados correctamente</a:t>
            </a:r>
          </a:p>
          <a:p>
            <a:r>
              <a:rPr lang="es-ES" dirty="0" err="1"/>
              <a:t>Recall</a:t>
            </a:r>
            <a:r>
              <a:rPr lang="es-ES" dirty="0"/>
              <a:t> nos dice si hemos conseguido detectar los defectos existentes.</a:t>
            </a:r>
          </a:p>
          <a:p>
            <a:r>
              <a:rPr lang="es-ES" dirty="0"/>
              <a:t>F1 resume precisión y </a:t>
            </a:r>
            <a:r>
              <a:rPr lang="es-ES" dirty="0" err="1"/>
              <a:t>recall</a:t>
            </a:r>
            <a:r>
              <a:rPr lang="es-ES" dirty="0"/>
              <a:t> para decirnos como de bueno es el algoritmo.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28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Precisión informa del porcentaje de defectos detectados correctamente</a:t>
            </a:r>
          </a:p>
          <a:p>
            <a:r>
              <a:rPr lang="es-ES" dirty="0" err="1"/>
              <a:t>Recall</a:t>
            </a:r>
            <a:r>
              <a:rPr lang="es-ES" dirty="0"/>
              <a:t> nos dice si hemos conseguido detectar los defectos existentes.</a:t>
            </a:r>
          </a:p>
          <a:p>
            <a:r>
              <a:rPr lang="es-ES" dirty="0"/>
              <a:t>F1 resume precisión y </a:t>
            </a:r>
            <a:r>
              <a:rPr lang="es-ES" dirty="0" err="1"/>
              <a:t>recall</a:t>
            </a:r>
            <a:r>
              <a:rPr lang="es-ES" dirty="0"/>
              <a:t> para decirnos como de bueno es el algoritmo.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4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Considere la posibilidad de hablar acerca 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Tableros aglomerados o conglomerados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Tableros de chapas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Tableros de fibras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0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Considere la posibilidad de hablar acerca 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Bibliografía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4B573C8-9350-49E1-AF25-7D49AF580E86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D9BC-EB59-4A6E-AF27-3F9D3D329DE7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2B54F-85BF-4481-9C5A-43274CD132A4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2EFD-0784-4089-90C8-38BF78A5D603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5187-071D-4FED-B768-29EB3A80614B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1E0A1-489E-44CE-8D64-4CE4CCB4CA16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E9FF8-02B1-4273-B097-402BFFC4AF4A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41A6-4C09-426A-8CE7-8D99F722313D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44B10-E239-43C4-B31C-0E782F983BE9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D18A-FE08-4AE7-81A3-0CE9666129DD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47C3-80CA-4028-8675-FC412124526D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7385FD8-80C3-4B7A-A802-5D9DEEF3AE48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4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docs.oracle.com/en/java/" TargetMode="External"/><Relationship Id="rId7" Type="http://schemas.openxmlformats.org/officeDocument/2006/relationships/hyperlink" Target="http://web.archive.org/web/20210318123151/https:/normadera.tknika.eus/es/content/medici%C3%B3n-de-singularidades-en-madera-estructural.html" TargetMode="External"/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diagrams.net/" TargetMode="External"/><Relationship Id="rId5" Type="http://schemas.openxmlformats.org/officeDocument/2006/relationships/hyperlink" Target="https://docs.opencv.org/" TargetMode="External"/><Relationship Id="rId4" Type="http://schemas.openxmlformats.org/officeDocument/2006/relationships/hyperlink" Target="https://docs.python.org/3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/>
            <a:r>
              <a:rPr lang="es-ES" sz="6000" dirty="0"/>
              <a:t>Detección de </a:t>
            </a:r>
            <a:br>
              <a:rPr lang="es-ES" sz="6000" dirty="0"/>
            </a:br>
            <a:r>
              <a:rPr lang="es-ES" sz="6000" dirty="0"/>
              <a:t>defectos en la madera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261872" y="5237670"/>
            <a:ext cx="9418320" cy="11832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/>
              <a:t>MUVA – Aplicaciones Industriales y Comerciales - URJC</a:t>
            </a:r>
          </a:p>
          <a:p>
            <a:pPr algn="ctr"/>
            <a:r>
              <a:rPr lang="es-ES" dirty="0"/>
              <a:t>Javier Albaráñez Martínez</a:t>
            </a:r>
          </a:p>
          <a:p>
            <a:pPr algn="ctr"/>
            <a:r>
              <a:rPr lang="es-ES" dirty="0"/>
              <a:t>Andrés Tena de Tena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CEB02EB-4823-4837-955A-79CA2C37B17D}"/>
              </a:ext>
            </a:extLst>
          </p:cNvPr>
          <p:cNvSpPr txBox="1"/>
          <p:nvPr/>
        </p:nvSpPr>
        <p:spPr>
          <a:xfrm>
            <a:off x="10680192" y="637634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Curso 2021</a:t>
            </a:r>
          </a:p>
        </p:txBody>
      </p:sp>
    </p:spTree>
    <p:extLst>
      <p:ext uri="{BB962C8B-B14F-4D97-AF65-F5344CB8AC3E}">
        <p14:creationId xmlns:p14="http://schemas.microsoft.com/office/powerpoint/2010/main" val="240478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355157" cy="1325562"/>
          </a:xfrm>
        </p:spPr>
        <p:txBody>
          <a:bodyPr>
            <a:normAutofit/>
          </a:bodyPr>
          <a:lstStyle/>
          <a:p>
            <a:r>
              <a:rPr lang="es-ES" dirty="0"/>
              <a:t>Resultados y trabajas futuros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1FE341-6C4E-4A42-A0DC-3A7A25CD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4FAB73BC-B049-4115-A692-8D63A059BFB8}" type="slidenum">
              <a:rPr lang="en-US" smtClean="0"/>
              <a:t>10</a:t>
            </a:fld>
            <a:r>
              <a:rPr lang="en-US" dirty="0"/>
              <a:t>/15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4655CC-4A0E-40CC-A78D-3305B31E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52" y="273830"/>
            <a:ext cx="3166841" cy="1377725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FE8512A1-FCAC-4F02-8401-7C1B34A5D64B}"/>
              </a:ext>
            </a:extLst>
          </p:cNvPr>
          <p:cNvSpPr/>
          <p:nvPr/>
        </p:nvSpPr>
        <p:spPr>
          <a:xfrm>
            <a:off x="1354411" y="2990707"/>
            <a:ext cx="9223881" cy="303883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8801C73-B4DF-4327-AA53-C0740B538C77}"/>
              </a:ext>
            </a:extLst>
          </p:cNvPr>
          <p:cNvSpPr txBox="1"/>
          <p:nvPr/>
        </p:nvSpPr>
        <p:spPr>
          <a:xfrm>
            <a:off x="6278624" y="2619130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Resultados con datos de entrenamiento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FC155AC-EAE1-4A0A-BABD-10B9ED1635EC}"/>
              </a:ext>
            </a:extLst>
          </p:cNvPr>
          <p:cNvSpPr txBox="1"/>
          <p:nvPr/>
        </p:nvSpPr>
        <p:spPr>
          <a:xfrm>
            <a:off x="6912612" y="3967998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Falsos negativos corregidos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9C15482-7410-4877-888C-776C8D73997F}"/>
              </a:ext>
            </a:extLst>
          </p:cNvPr>
          <p:cNvSpPr txBox="1"/>
          <p:nvPr/>
        </p:nvSpPr>
        <p:spPr>
          <a:xfrm>
            <a:off x="2075315" y="4140791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Falsos negativos sin corregir</a:t>
            </a:r>
          </a:p>
        </p:txBody>
      </p:sp>
      <p:pic>
        <p:nvPicPr>
          <p:cNvPr id="47" name="Imagen 46" descr="Gráfico de dispersión&#10;&#10;Descripción generada automáticamente">
            <a:extLst>
              <a:ext uri="{FF2B5EF4-FFF2-40B4-BE49-F238E27FC236}">
                <a16:creationId xmlns:a16="http://schemas.microsoft.com/office/drawing/2014/main" id="{509BF309-A131-461D-8F8A-F3606AD6F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76" y="2043332"/>
            <a:ext cx="5266245" cy="2113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DC31A456-D7C3-4D64-B745-77C5B3669334}"/>
              </a:ext>
            </a:extLst>
          </p:cNvPr>
          <p:cNvSpPr/>
          <p:nvPr/>
        </p:nvSpPr>
        <p:spPr>
          <a:xfrm>
            <a:off x="3714750" y="2397919"/>
            <a:ext cx="959643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43A1F57-AA8B-4A27-915A-F3739BFE9711}"/>
              </a:ext>
            </a:extLst>
          </p:cNvPr>
          <p:cNvSpPr/>
          <p:nvPr/>
        </p:nvSpPr>
        <p:spPr>
          <a:xfrm>
            <a:off x="2590800" y="3866410"/>
            <a:ext cx="1123950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EC188E43-4013-4F5C-B4CB-1E81B992124C}"/>
              </a:ext>
            </a:extLst>
          </p:cNvPr>
          <p:cNvSpPr/>
          <p:nvPr/>
        </p:nvSpPr>
        <p:spPr>
          <a:xfrm>
            <a:off x="1828800" y="2692773"/>
            <a:ext cx="762000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DA5A3542-36DF-42D1-8247-91DDFE9AD648}"/>
              </a:ext>
            </a:extLst>
          </p:cNvPr>
          <p:cNvSpPr/>
          <p:nvPr/>
        </p:nvSpPr>
        <p:spPr>
          <a:xfrm>
            <a:off x="2590800" y="2400437"/>
            <a:ext cx="1123950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B1C96BEF-8811-47AF-A469-30F951DFBCB3}"/>
              </a:ext>
            </a:extLst>
          </p:cNvPr>
          <p:cNvSpPr/>
          <p:nvPr/>
        </p:nvSpPr>
        <p:spPr>
          <a:xfrm>
            <a:off x="5523694" y="3866410"/>
            <a:ext cx="762000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Imagen 47" descr="Tabla&#10;&#10;Descripción generada automáticamente">
            <a:extLst>
              <a:ext uri="{FF2B5EF4-FFF2-40B4-BE49-F238E27FC236}">
                <a16:creationId xmlns:a16="http://schemas.microsoft.com/office/drawing/2014/main" id="{2287F62A-9E47-494D-8EBD-A5D09A046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639" y="4354123"/>
            <a:ext cx="5256951" cy="2102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E8F5D339-6A9C-4D98-A292-05760A3C65B8}"/>
              </a:ext>
            </a:extLst>
          </p:cNvPr>
          <p:cNvSpPr/>
          <p:nvPr/>
        </p:nvSpPr>
        <p:spPr>
          <a:xfrm>
            <a:off x="8368101" y="4718795"/>
            <a:ext cx="959643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81E6B29-4EA7-4032-93CB-F83B3F972699}"/>
              </a:ext>
            </a:extLst>
          </p:cNvPr>
          <p:cNvSpPr/>
          <p:nvPr/>
        </p:nvSpPr>
        <p:spPr>
          <a:xfrm>
            <a:off x="7244151" y="6161898"/>
            <a:ext cx="1123950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8064A23-C878-4304-95C0-DB3772EDEE6B}"/>
              </a:ext>
            </a:extLst>
          </p:cNvPr>
          <p:cNvSpPr/>
          <p:nvPr/>
        </p:nvSpPr>
        <p:spPr>
          <a:xfrm>
            <a:off x="6482151" y="5008886"/>
            <a:ext cx="762000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4A5FD08-97C1-4B8C-99DB-5B941CCE5556}"/>
              </a:ext>
            </a:extLst>
          </p:cNvPr>
          <p:cNvSpPr/>
          <p:nvPr/>
        </p:nvSpPr>
        <p:spPr>
          <a:xfrm>
            <a:off x="7244151" y="4716550"/>
            <a:ext cx="1123950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C6F99BD4-8F51-4CC5-9986-6A2D73ADA38B}"/>
              </a:ext>
            </a:extLst>
          </p:cNvPr>
          <p:cNvSpPr/>
          <p:nvPr/>
        </p:nvSpPr>
        <p:spPr>
          <a:xfrm>
            <a:off x="10149545" y="6161898"/>
            <a:ext cx="762000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361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355157" cy="1325562"/>
          </a:xfrm>
        </p:spPr>
        <p:txBody>
          <a:bodyPr>
            <a:normAutofit/>
          </a:bodyPr>
          <a:lstStyle/>
          <a:p>
            <a:r>
              <a:rPr lang="es-ES" dirty="0"/>
              <a:t>Resultados y trabajas futuros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1FE341-6C4E-4A42-A0DC-3A7A25CD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4FAB73BC-B049-4115-A692-8D63A059BFB8}" type="slidenum">
              <a:rPr lang="en-US" smtClean="0"/>
              <a:t>11</a:t>
            </a:fld>
            <a:r>
              <a:rPr lang="en-US" dirty="0"/>
              <a:t>/15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1021CE-FC23-4D2C-98A0-5C6CE0D5DF8C}"/>
              </a:ext>
            </a:extLst>
          </p:cNvPr>
          <p:cNvSpPr/>
          <p:nvPr/>
        </p:nvSpPr>
        <p:spPr>
          <a:xfrm>
            <a:off x="1354411" y="2990707"/>
            <a:ext cx="9223881" cy="303883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2F6C186-4083-46DA-9751-404BA7851FE6}"/>
              </a:ext>
            </a:extLst>
          </p:cNvPr>
          <p:cNvSpPr txBox="1"/>
          <p:nvPr/>
        </p:nvSpPr>
        <p:spPr>
          <a:xfrm>
            <a:off x="7025969" y="260233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Resultados con datos de test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E47F09-6022-4407-8CD8-1BEC202B7E45}"/>
              </a:ext>
            </a:extLst>
          </p:cNvPr>
          <p:cNvSpPr txBox="1"/>
          <p:nvPr/>
        </p:nvSpPr>
        <p:spPr>
          <a:xfrm>
            <a:off x="6912612" y="3967998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Falsos negativos corregidos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CD9997-8D8A-4D49-BCF2-9C33A541BD6C}"/>
              </a:ext>
            </a:extLst>
          </p:cNvPr>
          <p:cNvSpPr txBox="1"/>
          <p:nvPr/>
        </p:nvSpPr>
        <p:spPr>
          <a:xfrm>
            <a:off x="2075315" y="4140791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Falsos negativos sin corregir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1BC4083-CF4A-4F3E-986F-F941E845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563" y="180708"/>
            <a:ext cx="3290980" cy="1510614"/>
          </a:xfrm>
          <a:prstGeom prst="rect">
            <a:avLst/>
          </a:prstGeom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1D26FAA-E42E-4B38-AC6F-F171CA0A5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07" y="2045396"/>
            <a:ext cx="5321904" cy="2116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D3229C1-DD78-4805-B1D4-A2E764F9C023}"/>
              </a:ext>
            </a:extLst>
          </p:cNvPr>
          <p:cNvSpPr/>
          <p:nvPr/>
        </p:nvSpPr>
        <p:spPr>
          <a:xfrm>
            <a:off x="3714750" y="2404802"/>
            <a:ext cx="984132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17B2A0A-600F-4796-B84B-4BE9655A66BD}"/>
              </a:ext>
            </a:extLst>
          </p:cNvPr>
          <p:cNvSpPr/>
          <p:nvPr/>
        </p:nvSpPr>
        <p:spPr>
          <a:xfrm>
            <a:off x="2597675" y="3873293"/>
            <a:ext cx="1123950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A0EB8CF-58DB-4146-A52A-2FA149FDFF4D}"/>
              </a:ext>
            </a:extLst>
          </p:cNvPr>
          <p:cNvSpPr/>
          <p:nvPr/>
        </p:nvSpPr>
        <p:spPr>
          <a:xfrm>
            <a:off x="1828800" y="2699656"/>
            <a:ext cx="762000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6EC39BC-E969-4934-9F2E-FDC75DBA28E1}"/>
              </a:ext>
            </a:extLst>
          </p:cNvPr>
          <p:cNvSpPr/>
          <p:nvPr/>
        </p:nvSpPr>
        <p:spPr>
          <a:xfrm>
            <a:off x="2590800" y="2407320"/>
            <a:ext cx="1123950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66D6B31-C75B-4B75-BCAD-C5C73B40F550}"/>
              </a:ext>
            </a:extLst>
          </p:cNvPr>
          <p:cNvSpPr/>
          <p:nvPr/>
        </p:nvSpPr>
        <p:spPr>
          <a:xfrm>
            <a:off x="5530569" y="3873293"/>
            <a:ext cx="762000" cy="288131"/>
          </a:xfrm>
          <a:prstGeom prst="rect">
            <a:avLst/>
          </a:prstGeom>
          <a:solidFill>
            <a:srgbClr val="E4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 descr="Tabla&#10;&#10;Descripción generada automáticamente con confianza media">
            <a:extLst>
              <a:ext uri="{FF2B5EF4-FFF2-40B4-BE49-F238E27FC236}">
                <a16:creationId xmlns:a16="http://schemas.microsoft.com/office/drawing/2014/main" id="{3DD7273F-CB83-46DD-B76D-533FD5CDC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402" y="4357067"/>
            <a:ext cx="5262267" cy="2100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93C8F5C-8425-4143-9143-AF0BBAB27F8B}"/>
              </a:ext>
            </a:extLst>
          </p:cNvPr>
          <p:cNvSpPr/>
          <p:nvPr/>
        </p:nvSpPr>
        <p:spPr>
          <a:xfrm>
            <a:off x="8368101" y="4718795"/>
            <a:ext cx="959643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D52A3BB-228C-42C9-BD1E-C57A06D2F03A}"/>
              </a:ext>
            </a:extLst>
          </p:cNvPr>
          <p:cNvSpPr/>
          <p:nvPr/>
        </p:nvSpPr>
        <p:spPr>
          <a:xfrm>
            <a:off x="7244151" y="6168773"/>
            <a:ext cx="1123950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CD914B-8F89-4023-956A-F325248567EA}"/>
              </a:ext>
            </a:extLst>
          </p:cNvPr>
          <p:cNvSpPr/>
          <p:nvPr/>
        </p:nvSpPr>
        <p:spPr>
          <a:xfrm>
            <a:off x="6482151" y="5008886"/>
            <a:ext cx="762000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ABAE4DC-8C60-4F14-BFEB-7029714C1015}"/>
              </a:ext>
            </a:extLst>
          </p:cNvPr>
          <p:cNvSpPr/>
          <p:nvPr/>
        </p:nvSpPr>
        <p:spPr>
          <a:xfrm>
            <a:off x="7244151" y="4716550"/>
            <a:ext cx="1123950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62952ED-70F2-40CB-B81A-67CD1D5F4DB4}"/>
              </a:ext>
            </a:extLst>
          </p:cNvPr>
          <p:cNvSpPr/>
          <p:nvPr/>
        </p:nvSpPr>
        <p:spPr>
          <a:xfrm>
            <a:off x="10156420" y="6168773"/>
            <a:ext cx="762000" cy="288131"/>
          </a:xfrm>
          <a:prstGeom prst="rect">
            <a:avLst/>
          </a:prstGeom>
          <a:solidFill>
            <a:srgbClr val="00B05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993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3825767" cy="1325562"/>
          </a:xfrm>
        </p:spPr>
        <p:txBody>
          <a:bodyPr>
            <a:normAutofit/>
          </a:bodyPr>
          <a:lstStyle/>
          <a:p>
            <a:r>
              <a:rPr lang="es-ES" dirty="0"/>
              <a:t>Despliegue de la solución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7BDC3A-A2BB-4322-A15D-62B59E66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4FAB73BC-B049-4115-A692-8D63A059BFB8}" type="slidenum">
              <a:rPr lang="en-US" smtClean="0"/>
              <a:t>12</a:t>
            </a:fld>
            <a:r>
              <a:rPr lang="en-US" dirty="0"/>
              <a:t>/15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0E6FEA89-513E-4B78-AAF0-D2B5DD19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987900"/>
            <a:ext cx="3224498" cy="2424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DC20245-4386-4261-BCFC-7FAD1AC6A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720" y="2653870"/>
            <a:ext cx="3815192" cy="381519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6A1F607-2AC8-48C8-A850-18467A151F0D}"/>
              </a:ext>
            </a:extLst>
          </p:cNvPr>
          <p:cNvSpPr txBox="1"/>
          <p:nvPr/>
        </p:nvSpPr>
        <p:spPr>
          <a:xfrm>
            <a:off x="1882503" y="2530069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UML Despliegue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DF209D-5ECE-4DA9-A3BC-77953F56E97F}"/>
              </a:ext>
            </a:extLst>
          </p:cNvPr>
          <p:cNvSpPr txBox="1"/>
          <p:nvPr/>
        </p:nvSpPr>
        <p:spPr>
          <a:xfrm>
            <a:off x="6452018" y="2284538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Diagrama Actividad Despliegue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09E421-E074-414A-BE96-61E22A847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218" y="388938"/>
            <a:ext cx="3025108" cy="13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286405" cy="1325562"/>
          </a:xfrm>
        </p:spPr>
        <p:txBody>
          <a:bodyPr>
            <a:normAutofit/>
          </a:bodyPr>
          <a:lstStyle/>
          <a:p>
            <a:r>
              <a:rPr lang="es-ES" dirty="0"/>
              <a:t>Cómo se utiliza y disponibilidad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033200-4AFD-4D7C-A41D-971F4C88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4FAB73BC-B049-4115-A692-8D63A059BFB8}" type="slidenum">
              <a:rPr lang="en-US" smtClean="0"/>
              <a:t>13</a:t>
            </a:fld>
            <a:r>
              <a:rPr lang="en-US" dirty="0"/>
              <a:t>/15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56307A-2C87-40F9-9BD2-21682D26AF5A}"/>
              </a:ext>
            </a:extLst>
          </p:cNvPr>
          <p:cNvSpPr txBox="1"/>
          <p:nvPr/>
        </p:nvSpPr>
        <p:spPr>
          <a:xfrm>
            <a:off x="811473" y="2071984"/>
            <a:ext cx="552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/>
              <a:t>cmd</a:t>
            </a:r>
            <a:r>
              <a:rPr lang="es-ES" dirty="0"/>
              <a:t>: </a:t>
            </a:r>
          </a:p>
          <a:p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andrestena</a:t>
            </a:r>
            <a:r>
              <a:rPr lang="es-ES" dirty="0"/>
              <a:t>/image_aiva_2021_aj:latest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2C02B0F-C579-4169-A315-91A5041AB0F8}"/>
              </a:ext>
            </a:extLst>
          </p:cNvPr>
          <p:cNvSpPr txBox="1"/>
          <p:nvPr/>
        </p:nvSpPr>
        <p:spPr>
          <a:xfrm>
            <a:off x="1505293" y="2874794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–</a:t>
            </a:r>
            <a:r>
              <a:rPr lang="es-ES" dirty="0" err="1"/>
              <a:t>it</a:t>
            </a:r>
            <a:r>
              <a:rPr lang="es-ES" dirty="0"/>
              <a:t> “IMAGE ID” </a:t>
            </a:r>
            <a:r>
              <a:rPr lang="es-ES" dirty="0" err="1"/>
              <a:t>bash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6364AC-8FED-45B4-90B5-98849FF58553}"/>
              </a:ext>
            </a:extLst>
          </p:cNvPr>
          <p:cNvSpPr txBox="1"/>
          <p:nvPr/>
        </p:nvSpPr>
        <p:spPr>
          <a:xfrm>
            <a:off x="2237065" y="3411348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docker</a:t>
            </a:r>
            <a:r>
              <a:rPr lang="es-ES" dirty="0"/>
              <a:t> container </a:t>
            </a:r>
            <a:r>
              <a:rPr lang="es-ES" dirty="0" err="1"/>
              <a:t>ls</a:t>
            </a:r>
            <a:r>
              <a:rPr lang="es-ES" dirty="0"/>
              <a:t> -a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120F60-5BFC-4B86-932F-2AD493E0DFD3}"/>
              </a:ext>
            </a:extLst>
          </p:cNvPr>
          <p:cNvSpPr txBox="1"/>
          <p:nvPr/>
        </p:nvSpPr>
        <p:spPr>
          <a:xfrm>
            <a:off x="1712883" y="4025905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 “CONTAINER ID”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EF6A47-170B-463B-A1C1-B9E808EB2E58}"/>
              </a:ext>
            </a:extLst>
          </p:cNvPr>
          <p:cNvSpPr txBox="1"/>
          <p:nvPr/>
        </p:nvSpPr>
        <p:spPr>
          <a:xfrm>
            <a:off x="1631932" y="4566116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attach</a:t>
            </a:r>
            <a:r>
              <a:rPr lang="es-ES" dirty="0"/>
              <a:t> “CONTAINER ID”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2F968D-C427-43AF-8CF5-32DAE8A19CF0}"/>
              </a:ext>
            </a:extLst>
          </p:cNvPr>
          <p:cNvSpPr txBox="1"/>
          <p:nvPr/>
        </p:nvSpPr>
        <p:spPr>
          <a:xfrm>
            <a:off x="544573" y="5184746"/>
            <a:ext cx="605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java /</a:t>
            </a:r>
            <a:r>
              <a:rPr lang="es-ES" dirty="0" err="1"/>
              <a:t>tmp</a:t>
            </a:r>
            <a:r>
              <a:rPr lang="es-ES" dirty="0"/>
              <a:t>/AIVA_2021_AJ/Java/</a:t>
            </a:r>
            <a:r>
              <a:rPr lang="es-ES" dirty="0" err="1"/>
              <a:t>src</a:t>
            </a:r>
            <a:r>
              <a:rPr lang="es-ES" dirty="0"/>
              <a:t>/</a:t>
            </a:r>
            <a:r>
              <a:rPr lang="es-ES" dirty="0" err="1"/>
              <a:t>co</a:t>
            </a:r>
            <a:r>
              <a:rPr lang="es-ES" dirty="0"/>
              <a:t>/</a:t>
            </a:r>
            <a:r>
              <a:rPr lang="es-ES" dirty="0" err="1"/>
              <a:t>ortizol</a:t>
            </a:r>
            <a:r>
              <a:rPr lang="es-ES" dirty="0"/>
              <a:t>/Main.java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EE10A53-7B2C-4E2B-816A-EFC3B8A763F7}"/>
              </a:ext>
            </a:extLst>
          </p:cNvPr>
          <p:cNvSpPr txBox="1"/>
          <p:nvPr/>
        </p:nvSpPr>
        <p:spPr>
          <a:xfrm>
            <a:off x="6984715" y="2091008"/>
            <a:ext cx="3975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&lt;= Descarga la imagen almacenada</a:t>
            </a:r>
          </a:p>
          <a:p>
            <a:pPr algn="ctr"/>
            <a:r>
              <a:rPr lang="es-ES" dirty="0"/>
              <a:t>en Docker Hub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BF587FF-C58D-4A03-8E21-8EFA93BCC592}"/>
              </a:ext>
            </a:extLst>
          </p:cNvPr>
          <p:cNvSpPr txBox="1"/>
          <p:nvPr/>
        </p:nvSpPr>
        <p:spPr>
          <a:xfrm>
            <a:off x="6905884" y="3132904"/>
            <a:ext cx="399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&lt;= Crea un container con la imagen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B05537E-42F8-4993-A3DD-50CD408F122B}"/>
              </a:ext>
            </a:extLst>
          </p:cNvPr>
          <p:cNvSpPr txBox="1"/>
          <p:nvPr/>
        </p:nvSpPr>
        <p:spPr>
          <a:xfrm>
            <a:off x="6393713" y="4210571"/>
            <a:ext cx="484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&lt;= Ejecuta el container y entra a su consola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6EA3F4-9AEE-471F-BBBF-2CCAFB433F52}"/>
              </a:ext>
            </a:extLst>
          </p:cNvPr>
          <p:cNvSpPr txBox="1"/>
          <p:nvPr/>
        </p:nvSpPr>
        <p:spPr>
          <a:xfrm>
            <a:off x="6861800" y="5184746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&lt;= Ejecuta el programa desarrollado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78482AB-AAE0-4408-A2CE-193303F16FEA}"/>
              </a:ext>
            </a:extLst>
          </p:cNvPr>
          <p:cNvSpPr/>
          <p:nvPr/>
        </p:nvSpPr>
        <p:spPr>
          <a:xfrm>
            <a:off x="811473" y="2124433"/>
            <a:ext cx="5472449" cy="579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BCBE663-A5A1-43F2-BC54-24210F44B8F4}"/>
              </a:ext>
            </a:extLst>
          </p:cNvPr>
          <p:cNvSpPr/>
          <p:nvPr/>
        </p:nvSpPr>
        <p:spPr>
          <a:xfrm>
            <a:off x="1560668" y="2906212"/>
            <a:ext cx="3822604" cy="857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BD13E89-0BD3-47F4-A9C4-4BB5E7A2AC63}"/>
              </a:ext>
            </a:extLst>
          </p:cNvPr>
          <p:cNvSpPr/>
          <p:nvPr/>
        </p:nvSpPr>
        <p:spPr>
          <a:xfrm>
            <a:off x="1712883" y="4072625"/>
            <a:ext cx="3523722" cy="808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339840F-B02D-4116-92FA-7664EAD73AAB}"/>
              </a:ext>
            </a:extLst>
          </p:cNvPr>
          <p:cNvSpPr/>
          <p:nvPr/>
        </p:nvSpPr>
        <p:spPr>
          <a:xfrm>
            <a:off x="544574" y="5114348"/>
            <a:ext cx="5918104" cy="579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D3FB4DF-2D1C-4E02-8015-F0089C13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123" y="168791"/>
            <a:ext cx="3213491" cy="16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78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s-ES" dirty="0">
                <a:hlinkClick r:id="rId2"/>
              </a:rPr>
              <a:t>https://docs.docker.com/</a:t>
            </a:r>
            <a:endParaRPr lang="es-ES" dirty="0"/>
          </a:p>
          <a:p>
            <a:r>
              <a:rPr lang="es-ES" dirty="0">
                <a:hlinkClick r:id="rId3"/>
              </a:rPr>
              <a:t>https://docs.oracle.com/en/java/</a:t>
            </a:r>
            <a:endParaRPr lang="es-ES" dirty="0"/>
          </a:p>
          <a:p>
            <a:r>
              <a:rPr lang="es-ES" dirty="0">
                <a:hlinkClick r:id="rId4"/>
              </a:rPr>
              <a:t>https://docs.python.org/3/</a:t>
            </a:r>
            <a:endParaRPr lang="es-ES" dirty="0"/>
          </a:p>
          <a:p>
            <a:r>
              <a:rPr lang="es-ES" dirty="0">
                <a:hlinkClick r:id="rId5"/>
              </a:rPr>
              <a:t>https://docs.opencv.org/</a:t>
            </a:r>
            <a:endParaRPr lang="es-ES" dirty="0"/>
          </a:p>
          <a:p>
            <a:r>
              <a:rPr lang="es-ES" dirty="0">
                <a:hlinkClick r:id="rId6"/>
              </a:rPr>
              <a:t>https://app.diagrams.net/</a:t>
            </a:r>
            <a:endParaRPr lang="es-ES" dirty="0"/>
          </a:p>
          <a:p>
            <a:r>
              <a:rPr lang="es-ES" dirty="0">
                <a:hlinkClick r:id="rId7"/>
              </a:rPr>
              <a:t>http://web.archive.org/web/20210318123151/https://normadera.tknika.eus/es/content/medici%C3%B3n-de-singularidades-en-madera-estructural.html</a:t>
            </a:r>
            <a:endParaRPr lang="es-ES" dirty="0"/>
          </a:p>
          <a:p>
            <a:endParaRPr lang="es-ES" dirty="0"/>
          </a:p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771126-45A7-4153-8564-92B32FD1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4FAB73BC-B049-4115-A692-8D63A059BFB8}" type="slidenum">
              <a:rPr lang="en-US" smtClean="0"/>
              <a:t>14</a:t>
            </a:fld>
            <a:r>
              <a:rPr lang="en-US" dirty="0"/>
              <a:t>/15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8A648A-DA46-4712-9480-B574BFA3F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8370" y="461927"/>
            <a:ext cx="3240453" cy="11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76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747" y="365760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Muchas gracias por la atención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EC5125-CFE3-4D74-9FAD-40B9CA7B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4FAB73BC-B049-4115-A692-8D63A059BFB8}" type="slidenum">
              <a:rPr lang="en-US" smtClean="0"/>
              <a:t>15</a:t>
            </a:fld>
            <a:r>
              <a:rPr lang="en-US" dirty="0"/>
              <a:t>/15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97EAD90E-9940-459C-AC91-B2AA43AB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192" y="2509837"/>
            <a:ext cx="5514975" cy="183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A5832B-EF5C-4717-A779-51F5DED4A0DB}"/>
              </a:ext>
            </a:extLst>
          </p:cNvPr>
          <p:cNvSpPr txBox="1">
            <a:spLocks/>
          </p:cNvSpPr>
          <p:nvPr/>
        </p:nvSpPr>
        <p:spPr>
          <a:xfrm>
            <a:off x="1080894" y="5011450"/>
            <a:ext cx="9418320" cy="1183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MUVA – Aplicaciones Industriales y Comerciales - URJC</a:t>
            </a:r>
          </a:p>
          <a:p>
            <a:pPr algn="ctr"/>
            <a:r>
              <a:rPr lang="es-ES" dirty="0"/>
              <a:t>Javier Albaráñez Martínez</a:t>
            </a:r>
          </a:p>
          <a:p>
            <a:pPr algn="ctr"/>
            <a:r>
              <a:rPr lang="es-ES" dirty="0"/>
              <a:t>Andrés Tena de Tena</a:t>
            </a:r>
          </a:p>
        </p:txBody>
      </p:sp>
    </p:spTree>
    <p:extLst>
      <p:ext uri="{BB962C8B-B14F-4D97-AF65-F5344CB8AC3E}">
        <p14:creationId xmlns:p14="http://schemas.microsoft.com/office/powerpoint/2010/main" val="1073483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Contenido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s-ES" dirty="0"/>
              <a:t>Introducción ………………………………………………………………………….. 3</a:t>
            </a:r>
          </a:p>
          <a:p>
            <a:r>
              <a:rPr lang="es-ES" dirty="0"/>
              <a:t>Solución propuesta ………………………………………………………………….. 5</a:t>
            </a:r>
          </a:p>
          <a:p>
            <a:r>
              <a:rPr lang="es-ES" dirty="0"/>
              <a:t>Funcionamiento del algoritmo …………………………………………………….. 6</a:t>
            </a:r>
          </a:p>
          <a:p>
            <a:r>
              <a:rPr lang="es-ES" dirty="0"/>
              <a:t>Resultados y trabajos futuros ……………………………………………………... 9</a:t>
            </a:r>
          </a:p>
          <a:p>
            <a:r>
              <a:rPr lang="es-ES" dirty="0"/>
              <a:t>Despliegue de la solución …………………………………………………………. 12</a:t>
            </a:r>
          </a:p>
          <a:p>
            <a:r>
              <a:rPr lang="es-ES" dirty="0"/>
              <a:t>Cómo utilizarla y disponibilidad ………………………………………………… 13</a:t>
            </a:r>
          </a:p>
          <a:p>
            <a:r>
              <a:rPr lang="es-ES" dirty="0"/>
              <a:t>Referencias ………………………………………………………………………….. 14</a:t>
            </a:r>
          </a:p>
          <a:p>
            <a:r>
              <a:rPr lang="es-ES" dirty="0"/>
              <a:t>Demo …………………………………………………………………………………. 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3767B-3C77-4B6E-8F51-ED3AF947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r>
              <a:rPr lang="en-US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2652099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ES" dirty="0"/>
              <a:t>Introducción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2EC90D-400A-4C65-9373-2C398109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r>
              <a:rPr lang="en-US" dirty="0"/>
              <a:t>/15</a:t>
            </a:r>
          </a:p>
        </p:txBody>
      </p:sp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E1101F1E-0622-49E9-8263-1021B8E97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63" y="2688486"/>
            <a:ext cx="356235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5369F33-6ED8-464E-B370-F45B8CD0B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265" y="2691496"/>
            <a:ext cx="4390908" cy="2206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9876DEE-334A-42D2-B01F-22BF13CFE96B}"/>
              </a:ext>
            </a:extLst>
          </p:cNvPr>
          <p:cNvSpPr txBox="1"/>
          <p:nvPr/>
        </p:nvSpPr>
        <p:spPr>
          <a:xfrm>
            <a:off x="1953354" y="2301847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Fendas o grietas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F8023EF-7A51-4765-B98B-42F7D2DEF8D1}"/>
              </a:ext>
            </a:extLst>
          </p:cNvPr>
          <p:cNvSpPr txBox="1"/>
          <p:nvPr/>
        </p:nvSpPr>
        <p:spPr>
          <a:xfrm>
            <a:off x="7649144" y="230184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Nudos</a:t>
            </a:r>
          </a:p>
        </p:txBody>
      </p:sp>
    </p:spTree>
    <p:extLst>
      <p:ext uri="{BB962C8B-B14F-4D97-AF65-F5344CB8AC3E}">
        <p14:creationId xmlns:p14="http://schemas.microsoft.com/office/powerpoint/2010/main" val="199004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ES" dirty="0"/>
              <a:t>Introducción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2EC90D-400A-4C65-9373-2C398109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r>
              <a:rPr lang="en-US" dirty="0"/>
              <a:t>/15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A1BD99-F948-4E19-8530-F185DDA6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08" y="287048"/>
            <a:ext cx="4155322" cy="1225519"/>
          </a:xfrm>
          <a:prstGeom prst="rect">
            <a:avLst/>
          </a:prstGeom>
        </p:spPr>
      </p:pic>
      <p:pic>
        <p:nvPicPr>
          <p:cNvPr id="14" name="Imagen 13" descr="Imagen que contiene pequeño, agua, hecho de madera, tabla&#10;&#10;Descripción generada automáticamente">
            <a:extLst>
              <a:ext uri="{FF2B5EF4-FFF2-40B4-BE49-F238E27FC236}">
                <a16:creationId xmlns:a16="http://schemas.microsoft.com/office/drawing/2014/main" id="{A1040CCB-8B48-4A48-AA5A-DAA76CC1D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0"/>
          <a:stretch/>
        </p:blipFill>
        <p:spPr>
          <a:xfrm>
            <a:off x="2020635" y="3429000"/>
            <a:ext cx="2340999" cy="2161659"/>
          </a:xfrm>
          <a:prstGeom prst="rect">
            <a:avLst/>
          </a:prstGeom>
        </p:spPr>
      </p:pic>
      <p:pic>
        <p:nvPicPr>
          <p:cNvPr id="16" name="Imagen 15" descr="Imagen que contiene reloj, hecho de madera, café, lado&#10;&#10;Descripción generada automáticamente">
            <a:extLst>
              <a:ext uri="{FF2B5EF4-FFF2-40B4-BE49-F238E27FC236}">
                <a16:creationId xmlns:a16="http://schemas.microsoft.com/office/drawing/2014/main" id="{9C54266D-A73B-4833-BD41-4387C1A1C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080" y="3429001"/>
            <a:ext cx="2386628" cy="2161659"/>
          </a:xfrm>
          <a:prstGeom prst="rect">
            <a:avLst/>
          </a:prstGeom>
        </p:spPr>
      </p:pic>
      <p:pic>
        <p:nvPicPr>
          <p:cNvPr id="18" name="Imagen 17" descr="Mesa de madera&#10;&#10;Descripción generada automáticamente con confianza baja">
            <a:extLst>
              <a:ext uri="{FF2B5EF4-FFF2-40B4-BE49-F238E27FC236}">
                <a16:creationId xmlns:a16="http://schemas.microsoft.com/office/drawing/2014/main" id="{A220B2A5-7C8D-48F3-AC0C-86DB4A61C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102" y="3429000"/>
            <a:ext cx="2386628" cy="216165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BEBF8A5-8555-48F0-B429-2BA8589C87DC}"/>
              </a:ext>
            </a:extLst>
          </p:cNvPr>
          <p:cNvSpPr txBox="1"/>
          <p:nvPr/>
        </p:nvSpPr>
        <p:spPr>
          <a:xfrm>
            <a:off x="5374105" y="2894454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Ejemplos reales</a:t>
            </a:r>
          </a:p>
        </p:txBody>
      </p:sp>
    </p:spTree>
    <p:extLst>
      <p:ext uri="{BB962C8B-B14F-4D97-AF65-F5344CB8AC3E}">
        <p14:creationId xmlns:p14="http://schemas.microsoft.com/office/powerpoint/2010/main" val="2907893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ES" dirty="0"/>
              <a:t>Solución</a:t>
            </a:r>
            <a:r>
              <a:rPr lang="en-US" dirty="0"/>
              <a:t> </a:t>
            </a:r>
            <a:r>
              <a:rPr lang="es-ES" dirty="0"/>
              <a:t>propuesta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0027FD-B569-41C2-A1A6-8F8B160E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r>
              <a:rPr lang="en-US" dirty="0"/>
              <a:t>/15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062457-FAFC-45F5-8E35-854D11C09104}"/>
              </a:ext>
            </a:extLst>
          </p:cNvPr>
          <p:cNvSpPr txBox="1"/>
          <p:nvPr/>
        </p:nvSpPr>
        <p:spPr>
          <a:xfrm>
            <a:off x="2552188" y="1691322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Salida buena del algoritmo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35A2E6-2E5C-4899-89E8-D0D2637DA28A}"/>
              </a:ext>
            </a:extLst>
          </p:cNvPr>
          <p:cNvSpPr txBox="1"/>
          <p:nvPr/>
        </p:nvSpPr>
        <p:spPr>
          <a:xfrm>
            <a:off x="6712928" y="4275719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Salida mala del algoritmo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57067CC-B3CF-4AF4-A76B-587348A839C2}"/>
              </a:ext>
            </a:extLst>
          </p:cNvPr>
          <p:cNvSpPr/>
          <p:nvPr/>
        </p:nvSpPr>
        <p:spPr>
          <a:xfrm>
            <a:off x="1354412" y="2990707"/>
            <a:ext cx="8944620" cy="303883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B89538-FE8F-4FEA-A47A-3FE72613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962" y="4645051"/>
            <a:ext cx="5924550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BA24BF-B4C6-45E9-9B11-ADA33A8D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5" y="2060654"/>
            <a:ext cx="6719387" cy="2215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CC239F2-F5C2-49BB-B75E-4532E5275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512" y="375383"/>
            <a:ext cx="3317708" cy="10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341406" cy="1325562"/>
          </a:xfrm>
        </p:spPr>
        <p:txBody>
          <a:bodyPr>
            <a:normAutofit/>
          </a:bodyPr>
          <a:lstStyle/>
          <a:p>
            <a:r>
              <a:rPr lang="es-ES" dirty="0"/>
              <a:t>Funcionamiento del algoritmo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D6E547-CD7B-4C02-9464-CDF9A52F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r>
              <a:rPr lang="en-US" dirty="0"/>
              <a:t>/15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59A845-EBAF-4EB1-969C-DB0FFFB2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078" y="236224"/>
            <a:ext cx="3211003" cy="151747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0B0731A-4D09-4B36-AB0A-9172CA64A554}"/>
              </a:ext>
            </a:extLst>
          </p:cNvPr>
          <p:cNvSpPr txBox="1"/>
          <p:nvPr/>
        </p:nvSpPr>
        <p:spPr>
          <a:xfrm>
            <a:off x="292470" y="3705726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Diagrama</a:t>
            </a:r>
          </a:p>
          <a:p>
            <a:pPr algn="ctr"/>
            <a:r>
              <a:rPr lang="es-ES" dirty="0"/>
              <a:t>UML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B06AA8D-31FD-46AC-B33D-1D67A6BEBE0B}"/>
              </a:ext>
            </a:extLst>
          </p:cNvPr>
          <p:cNvSpPr/>
          <p:nvPr/>
        </p:nvSpPr>
        <p:spPr>
          <a:xfrm>
            <a:off x="1535342" y="2318722"/>
            <a:ext cx="6085212" cy="316599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4A79697-7800-4E0F-B9BE-2DF99FDE4F08}"/>
              </a:ext>
            </a:extLst>
          </p:cNvPr>
          <p:cNvSpPr/>
          <p:nvPr/>
        </p:nvSpPr>
        <p:spPr>
          <a:xfrm>
            <a:off x="7769532" y="2325429"/>
            <a:ext cx="3490288" cy="368737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05070E5-89D0-4931-8495-D6E3D2FF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552" y="2307999"/>
            <a:ext cx="9723808" cy="37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5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341406" cy="1325562"/>
          </a:xfrm>
        </p:spPr>
        <p:txBody>
          <a:bodyPr>
            <a:normAutofit/>
          </a:bodyPr>
          <a:lstStyle/>
          <a:p>
            <a:r>
              <a:rPr lang="es-ES" dirty="0"/>
              <a:t>Funcionamiento del algoritmo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D6E547-CD7B-4C02-9464-CDF9A52F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r>
              <a:rPr lang="en-US" dirty="0"/>
              <a:t>/15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B0731A-4D09-4B36-AB0A-9172CA64A554}"/>
              </a:ext>
            </a:extLst>
          </p:cNvPr>
          <p:cNvSpPr txBox="1"/>
          <p:nvPr/>
        </p:nvSpPr>
        <p:spPr>
          <a:xfrm>
            <a:off x="1048741" y="3788228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Diagrama</a:t>
            </a:r>
          </a:p>
          <a:p>
            <a:r>
              <a:rPr lang="es-ES" dirty="0"/>
              <a:t>Secuencia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47DB9E-392C-4065-8EE3-C818B7128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52" y="293643"/>
            <a:ext cx="4003560" cy="139767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70A1004-3BEB-4D94-9141-7C6FB52598A7}"/>
              </a:ext>
            </a:extLst>
          </p:cNvPr>
          <p:cNvSpPr/>
          <p:nvPr/>
        </p:nvSpPr>
        <p:spPr>
          <a:xfrm>
            <a:off x="4273550" y="3473450"/>
            <a:ext cx="1085850" cy="85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CF66F9-CF73-44FC-A542-63D6679DA4F2}"/>
              </a:ext>
            </a:extLst>
          </p:cNvPr>
          <p:cNvSpPr/>
          <p:nvPr/>
        </p:nvSpPr>
        <p:spPr>
          <a:xfrm>
            <a:off x="2724150" y="2607469"/>
            <a:ext cx="195263" cy="78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611661E-9A43-4771-BFFD-31C61505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690" y="2322868"/>
            <a:ext cx="7260344" cy="39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120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341406" cy="1325562"/>
          </a:xfrm>
        </p:spPr>
        <p:txBody>
          <a:bodyPr>
            <a:normAutofit/>
          </a:bodyPr>
          <a:lstStyle/>
          <a:p>
            <a:r>
              <a:rPr lang="es-ES" dirty="0"/>
              <a:t>Funcionamiento del algoritmo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D6E547-CD7B-4C02-9464-CDF9A52F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r>
              <a:rPr lang="en-US" dirty="0"/>
              <a:t>/15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B0731A-4D09-4B36-AB0A-9172CA64A554}"/>
              </a:ext>
            </a:extLst>
          </p:cNvPr>
          <p:cNvSpPr txBox="1"/>
          <p:nvPr/>
        </p:nvSpPr>
        <p:spPr>
          <a:xfrm>
            <a:off x="4658248" y="2688198"/>
            <a:ext cx="2037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Diagramas</a:t>
            </a:r>
          </a:p>
          <a:p>
            <a:pPr algn="ctr"/>
            <a:r>
              <a:rPr lang="es-ES" sz="2400" dirty="0"/>
              <a:t>Actividad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3B85CCD7-81EE-45F9-A237-8E214AF4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85" y="1713443"/>
            <a:ext cx="1476376" cy="4778797"/>
          </a:xfrm>
          <a:prstGeom prst="rect">
            <a:avLst/>
          </a:prstGeom>
        </p:spPr>
      </p:pic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6D4192E-23B4-4800-98EE-93EBF2B7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937" y="1954396"/>
            <a:ext cx="2148656" cy="45011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FA6D830-3C91-4023-857F-67DFDB553B41}"/>
              </a:ext>
            </a:extLst>
          </p:cNvPr>
          <p:cNvSpPr txBox="1"/>
          <p:nvPr/>
        </p:nvSpPr>
        <p:spPr>
          <a:xfrm>
            <a:off x="7157525" y="3227829"/>
            <a:ext cx="154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/>
              <a:t>Imperfection</a:t>
            </a:r>
            <a:endParaRPr lang="es-ES" dirty="0"/>
          </a:p>
          <a:p>
            <a:pPr algn="ctr"/>
            <a:r>
              <a:rPr lang="es-ES" dirty="0" err="1"/>
              <a:t>Recognition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42A76A-8E26-413F-B8B2-2F7F3A63C21E}"/>
              </a:ext>
            </a:extLst>
          </p:cNvPr>
          <p:cNvSpPr txBox="1"/>
          <p:nvPr/>
        </p:nvSpPr>
        <p:spPr>
          <a:xfrm>
            <a:off x="2690020" y="3227829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/>
              <a:t>Background</a:t>
            </a:r>
            <a:endParaRPr lang="es-ES" dirty="0"/>
          </a:p>
          <a:p>
            <a:pPr algn="ctr"/>
            <a:r>
              <a:rPr lang="es-ES" dirty="0" err="1"/>
              <a:t>Recognition</a:t>
            </a:r>
            <a:endParaRPr lang="es-ES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2F07492-0563-4534-BBC6-C5D317F3068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4165104" y="3103697"/>
            <a:ext cx="493144" cy="447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FED171A-E5B3-4D5A-A44E-C3B2416D5B2A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6695716" y="3103697"/>
            <a:ext cx="461809" cy="447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DE648CA-04D1-4012-B4B8-4B4A9571F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936" y="450919"/>
            <a:ext cx="2148657" cy="1155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0953777D-147E-48B2-883E-58E852BF1C6D}"/>
              </a:ext>
            </a:extLst>
          </p:cNvPr>
          <p:cNvCxnSpPr>
            <a:stCxn id="13" idx="2"/>
          </p:cNvCxnSpPr>
          <p:nvPr/>
        </p:nvCxnSpPr>
        <p:spPr>
          <a:xfrm rot="5400000">
            <a:off x="2603111" y="3525299"/>
            <a:ext cx="475590" cy="11733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1A59AC74-5EAC-4AF0-85F7-A87D83418CCD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8227148" y="3578948"/>
            <a:ext cx="475590" cy="10660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355157" cy="1325562"/>
          </a:xfrm>
        </p:spPr>
        <p:txBody>
          <a:bodyPr>
            <a:normAutofit/>
          </a:bodyPr>
          <a:lstStyle/>
          <a:p>
            <a:r>
              <a:rPr lang="es-ES" dirty="0"/>
              <a:t>Resultados y trabajas futuros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1FE341-6C4E-4A42-A0DC-3A7A25CD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r>
              <a:rPr lang="en-US" dirty="0"/>
              <a:t>/15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599023-CF9A-4D9E-9D6C-9453C4FC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77" y="1985711"/>
            <a:ext cx="5953125" cy="1924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501586-4E9F-4F81-8BFA-2EA7BFA26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777" y="361344"/>
            <a:ext cx="2384549" cy="125558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B785E40-F468-408A-8BA0-4A0B13148148}"/>
              </a:ext>
            </a:extLst>
          </p:cNvPr>
          <p:cNvSpPr/>
          <p:nvPr/>
        </p:nvSpPr>
        <p:spPr>
          <a:xfrm>
            <a:off x="1516625" y="4321055"/>
            <a:ext cx="1299411" cy="15262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25FC2E9B-0FCC-49DB-B9C2-9399D3044CC5}"/>
              </a:ext>
            </a:extLst>
          </p:cNvPr>
          <p:cNvSpPr/>
          <p:nvPr/>
        </p:nvSpPr>
        <p:spPr>
          <a:xfrm>
            <a:off x="6014500" y="4479184"/>
            <a:ext cx="825022" cy="1120655"/>
          </a:xfrm>
          <a:custGeom>
            <a:avLst/>
            <a:gdLst>
              <a:gd name="connsiteX0" fmla="*/ 357510 w 1134406"/>
              <a:gd name="connsiteY0" fmla="*/ 34375 h 1416288"/>
              <a:gd name="connsiteX1" fmla="*/ 330009 w 1134406"/>
              <a:gd name="connsiteY1" fmla="*/ 68751 h 1416288"/>
              <a:gd name="connsiteX2" fmla="*/ 281883 w 1134406"/>
              <a:gd name="connsiteY2" fmla="*/ 103127 h 1416288"/>
              <a:gd name="connsiteX3" fmla="*/ 220006 w 1134406"/>
              <a:gd name="connsiteY3" fmla="*/ 151254 h 1416288"/>
              <a:gd name="connsiteX4" fmla="*/ 96253 w 1134406"/>
              <a:gd name="connsiteY4" fmla="*/ 233756 h 1416288"/>
              <a:gd name="connsiteX5" fmla="*/ 55002 w 1134406"/>
              <a:gd name="connsiteY5" fmla="*/ 268132 h 1416288"/>
              <a:gd name="connsiteX6" fmla="*/ 34376 w 1134406"/>
              <a:gd name="connsiteY6" fmla="*/ 295633 h 1416288"/>
              <a:gd name="connsiteX7" fmla="*/ 6876 w 1134406"/>
              <a:gd name="connsiteY7" fmla="*/ 371260 h 1416288"/>
              <a:gd name="connsiteX8" fmla="*/ 0 w 1134406"/>
              <a:gd name="connsiteY8" fmla="*/ 405636 h 1416288"/>
              <a:gd name="connsiteX9" fmla="*/ 6876 w 1134406"/>
              <a:gd name="connsiteY9" fmla="*/ 570640 h 1416288"/>
              <a:gd name="connsiteX10" fmla="*/ 20626 w 1134406"/>
              <a:gd name="connsiteY10" fmla="*/ 646267 h 1416288"/>
              <a:gd name="connsiteX11" fmla="*/ 34376 w 1134406"/>
              <a:gd name="connsiteY11" fmla="*/ 687518 h 1416288"/>
              <a:gd name="connsiteX12" fmla="*/ 48127 w 1134406"/>
              <a:gd name="connsiteY12" fmla="*/ 763145 h 1416288"/>
              <a:gd name="connsiteX13" fmla="*/ 55002 w 1134406"/>
              <a:gd name="connsiteY13" fmla="*/ 1086279 h 1416288"/>
              <a:gd name="connsiteX14" fmla="*/ 110003 w 1134406"/>
              <a:gd name="connsiteY14" fmla="*/ 1196282 h 1416288"/>
              <a:gd name="connsiteX15" fmla="*/ 158130 w 1134406"/>
              <a:gd name="connsiteY15" fmla="*/ 1258159 h 1416288"/>
              <a:gd name="connsiteX16" fmla="*/ 199381 w 1134406"/>
              <a:gd name="connsiteY16" fmla="*/ 1278785 h 1416288"/>
              <a:gd name="connsiteX17" fmla="*/ 247507 w 1134406"/>
              <a:gd name="connsiteY17" fmla="*/ 1306285 h 1416288"/>
              <a:gd name="connsiteX18" fmla="*/ 357510 w 1134406"/>
              <a:gd name="connsiteY18" fmla="*/ 1354412 h 1416288"/>
              <a:gd name="connsiteX19" fmla="*/ 522515 w 1134406"/>
              <a:gd name="connsiteY19" fmla="*/ 1375037 h 1416288"/>
              <a:gd name="connsiteX20" fmla="*/ 563766 w 1134406"/>
              <a:gd name="connsiteY20" fmla="*/ 1381912 h 1416288"/>
              <a:gd name="connsiteX21" fmla="*/ 666894 w 1134406"/>
              <a:gd name="connsiteY21" fmla="*/ 1409413 h 1416288"/>
              <a:gd name="connsiteX22" fmla="*/ 728770 w 1134406"/>
              <a:gd name="connsiteY22" fmla="*/ 1416288 h 1416288"/>
              <a:gd name="connsiteX23" fmla="*/ 756271 w 1134406"/>
              <a:gd name="connsiteY23" fmla="*/ 1409413 h 1416288"/>
              <a:gd name="connsiteX24" fmla="*/ 797522 w 1134406"/>
              <a:gd name="connsiteY24" fmla="*/ 1395663 h 1416288"/>
              <a:gd name="connsiteX25" fmla="*/ 831898 w 1134406"/>
              <a:gd name="connsiteY25" fmla="*/ 1388788 h 1416288"/>
              <a:gd name="connsiteX26" fmla="*/ 893775 w 1134406"/>
              <a:gd name="connsiteY26" fmla="*/ 1368162 h 1416288"/>
              <a:gd name="connsiteX27" fmla="*/ 914400 w 1134406"/>
              <a:gd name="connsiteY27" fmla="*/ 1333786 h 1416288"/>
              <a:gd name="connsiteX28" fmla="*/ 948776 w 1134406"/>
              <a:gd name="connsiteY28" fmla="*/ 1299410 h 1416288"/>
              <a:gd name="connsiteX29" fmla="*/ 962527 w 1134406"/>
              <a:gd name="connsiteY29" fmla="*/ 1258159 h 1416288"/>
              <a:gd name="connsiteX30" fmla="*/ 990027 w 1134406"/>
              <a:gd name="connsiteY30" fmla="*/ 1216908 h 1416288"/>
              <a:gd name="connsiteX31" fmla="*/ 1024403 w 1134406"/>
              <a:gd name="connsiteY31" fmla="*/ 1106905 h 1416288"/>
              <a:gd name="connsiteX32" fmla="*/ 1038154 w 1134406"/>
              <a:gd name="connsiteY32" fmla="*/ 1045028 h 1416288"/>
              <a:gd name="connsiteX33" fmla="*/ 1065654 w 1134406"/>
              <a:gd name="connsiteY33" fmla="*/ 983151 h 1416288"/>
              <a:gd name="connsiteX34" fmla="*/ 1100030 w 1134406"/>
              <a:gd name="connsiteY34" fmla="*/ 873148 h 1416288"/>
              <a:gd name="connsiteX35" fmla="*/ 1113781 w 1134406"/>
              <a:gd name="connsiteY35" fmla="*/ 749395 h 1416288"/>
              <a:gd name="connsiteX36" fmla="*/ 1134406 w 1134406"/>
              <a:gd name="connsiteY36" fmla="*/ 660018 h 1416288"/>
              <a:gd name="connsiteX37" fmla="*/ 1120656 w 1134406"/>
              <a:gd name="connsiteY37" fmla="*/ 495013 h 1416288"/>
              <a:gd name="connsiteX38" fmla="*/ 1093155 w 1134406"/>
              <a:gd name="connsiteY38" fmla="*/ 419386 h 1416288"/>
              <a:gd name="connsiteX39" fmla="*/ 1086280 w 1134406"/>
              <a:gd name="connsiteY39" fmla="*/ 385010 h 1416288"/>
              <a:gd name="connsiteX40" fmla="*/ 1065654 w 1134406"/>
              <a:gd name="connsiteY40" fmla="*/ 350634 h 1416288"/>
              <a:gd name="connsiteX41" fmla="*/ 996903 w 1134406"/>
              <a:gd name="connsiteY41" fmla="*/ 247506 h 1416288"/>
              <a:gd name="connsiteX42" fmla="*/ 976277 w 1134406"/>
              <a:gd name="connsiteY42" fmla="*/ 220006 h 1416288"/>
              <a:gd name="connsiteX43" fmla="*/ 941901 w 1134406"/>
              <a:gd name="connsiteY43" fmla="*/ 151254 h 1416288"/>
              <a:gd name="connsiteX44" fmla="*/ 914400 w 1134406"/>
              <a:gd name="connsiteY44" fmla="*/ 130628 h 1416288"/>
              <a:gd name="connsiteX45" fmla="*/ 893775 w 1134406"/>
              <a:gd name="connsiteY45" fmla="*/ 103127 h 1416288"/>
              <a:gd name="connsiteX46" fmla="*/ 866274 w 1134406"/>
              <a:gd name="connsiteY46" fmla="*/ 89377 h 1416288"/>
              <a:gd name="connsiteX47" fmla="*/ 845648 w 1134406"/>
              <a:gd name="connsiteY47" fmla="*/ 75627 h 1416288"/>
              <a:gd name="connsiteX48" fmla="*/ 653143 w 1134406"/>
              <a:gd name="connsiteY48" fmla="*/ 34375 h 1416288"/>
              <a:gd name="connsiteX49" fmla="*/ 625642 w 1134406"/>
              <a:gd name="connsiteY49" fmla="*/ 27500 h 1416288"/>
              <a:gd name="connsiteX50" fmla="*/ 570641 w 1134406"/>
              <a:gd name="connsiteY50" fmla="*/ 20625 h 1416288"/>
              <a:gd name="connsiteX51" fmla="*/ 522515 w 1134406"/>
              <a:gd name="connsiteY51" fmla="*/ 13750 h 1416288"/>
              <a:gd name="connsiteX52" fmla="*/ 433137 w 1134406"/>
              <a:gd name="connsiteY52" fmla="*/ 0 h 1416288"/>
              <a:gd name="connsiteX53" fmla="*/ 357510 w 1134406"/>
              <a:gd name="connsiteY53" fmla="*/ 34375 h 141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34406" h="1416288">
                <a:moveTo>
                  <a:pt x="357510" y="34375"/>
                </a:moveTo>
                <a:cubicBezTo>
                  <a:pt x="340322" y="45834"/>
                  <a:pt x="340867" y="58880"/>
                  <a:pt x="330009" y="68751"/>
                </a:cubicBezTo>
                <a:cubicBezTo>
                  <a:pt x="315422" y="82012"/>
                  <a:pt x="297654" y="91298"/>
                  <a:pt x="281883" y="103127"/>
                </a:cubicBezTo>
                <a:cubicBezTo>
                  <a:pt x="260979" y="118805"/>
                  <a:pt x="242412" y="137810"/>
                  <a:pt x="220006" y="151254"/>
                </a:cubicBezTo>
                <a:cubicBezTo>
                  <a:pt x="148732" y="194018"/>
                  <a:pt x="157947" y="185282"/>
                  <a:pt x="96253" y="233756"/>
                </a:cubicBezTo>
                <a:cubicBezTo>
                  <a:pt x="82179" y="244814"/>
                  <a:pt x="67658" y="255476"/>
                  <a:pt x="55002" y="268132"/>
                </a:cubicBezTo>
                <a:cubicBezTo>
                  <a:pt x="46899" y="276235"/>
                  <a:pt x="41251" y="286466"/>
                  <a:pt x="34376" y="295633"/>
                </a:cubicBezTo>
                <a:cubicBezTo>
                  <a:pt x="14482" y="375209"/>
                  <a:pt x="47452" y="249532"/>
                  <a:pt x="6876" y="371260"/>
                </a:cubicBezTo>
                <a:cubicBezTo>
                  <a:pt x="3181" y="382346"/>
                  <a:pt x="2292" y="394177"/>
                  <a:pt x="0" y="405636"/>
                </a:cubicBezTo>
                <a:cubicBezTo>
                  <a:pt x="2292" y="460637"/>
                  <a:pt x="3214" y="515713"/>
                  <a:pt x="6876" y="570640"/>
                </a:cubicBezTo>
                <a:cubicBezTo>
                  <a:pt x="7338" y="577576"/>
                  <a:pt x="18003" y="636649"/>
                  <a:pt x="20626" y="646267"/>
                </a:cubicBezTo>
                <a:cubicBezTo>
                  <a:pt x="24440" y="660250"/>
                  <a:pt x="31056" y="673409"/>
                  <a:pt x="34376" y="687518"/>
                </a:cubicBezTo>
                <a:cubicBezTo>
                  <a:pt x="40245" y="712459"/>
                  <a:pt x="43543" y="737936"/>
                  <a:pt x="48127" y="763145"/>
                </a:cubicBezTo>
                <a:cubicBezTo>
                  <a:pt x="50419" y="870856"/>
                  <a:pt x="48914" y="978715"/>
                  <a:pt x="55002" y="1086279"/>
                </a:cubicBezTo>
                <a:cubicBezTo>
                  <a:pt x="56981" y="1121245"/>
                  <a:pt x="98583" y="1173443"/>
                  <a:pt x="110003" y="1196282"/>
                </a:cubicBezTo>
                <a:cubicBezTo>
                  <a:pt x="125360" y="1226995"/>
                  <a:pt x="125426" y="1234374"/>
                  <a:pt x="158130" y="1258159"/>
                </a:cubicBezTo>
                <a:cubicBezTo>
                  <a:pt x="170563" y="1267201"/>
                  <a:pt x="185845" y="1271496"/>
                  <a:pt x="199381" y="1278785"/>
                </a:cubicBezTo>
                <a:cubicBezTo>
                  <a:pt x="215649" y="1287545"/>
                  <a:pt x="231239" y="1297525"/>
                  <a:pt x="247507" y="1306285"/>
                </a:cubicBezTo>
                <a:cubicBezTo>
                  <a:pt x="277818" y="1322606"/>
                  <a:pt x="327495" y="1345836"/>
                  <a:pt x="357510" y="1354412"/>
                </a:cubicBezTo>
                <a:cubicBezTo>
                  <a:pt x="410273" y="1369487"/>
                  <a:pt x="468539" y="1370885"/>
                  <a:pt x="522515" y="1375037"/>
                </a:cubicBezTo>
                <a:cubicBezTo>
                  <a:pt x="536265" y="1377329"/>
                  <a:pt x="550183" y="1378777"/>
                  <a:pt x="563766" y="1381912"/>
                </a:cubicBezTo>
                <a:cubicBezTo>
                  <a:pt x="612063" y="1393058"/>
                  <a:pt x="616095" y="1400449"/>
                  <a:pt x="666894" y="1409413"/>
                </a:cubicBezTo>
                <a:cubicBezTo>
                  <a:pt x="687330" y="1413019"/>
                  <a:pt x="708145" y="1413996"/>
                  <a:pt x="728770" y="1416288"/>
                </a:cubicBezTo>
                <a:cubicBezTo>
                  <a:pt x="737937" y="1413996"/>
                  <a:pt x="747220" y="1412128"/>
                  <a:pt x="756271" y="1409413"/>
                </a:cubicBezTo>
                <a:cubicBezTo>
                  <a:pt x="770154" y="1405248"/>
                  <a:pt x="783539" y="1399477"/>
                  <a:pt x="797522" y="1395663"/>
                </a:cubicBezTo>
                <a:cubicBezTo>
                  <a:pt x="808796" y="1392588"/>
                  <a:pt x="820662" y="1391998"/>
                  <a:pt x="831898" y="1388788"/>
                </a:cubicBezTo>
                <a:cubicBezTo>
                  <a:pt x="852803" y="1382815"/>
                  <a:pt x="873149" y="1375037"/>
                  <a:pt x="893775" y="1368162"/>
                </a:cubicBezTo>
                <a:cubicBezTo>
                  <a:pt x="900650" y="1356703"/>
                  <a:pt x="906052" y="1344221"/>
                  <a:pt x="914400" y="1333786"/>
                </a:cubicBezTo>
                <a:cubicBezTo>
                  <a:pt x="924523" y="1321132"/>
                  <a:pt x="940076" y="1313081"/>
                  <a:pt x="948776" y="1299410"/>
                </a:cubicBezTo>
                <a:cubicBezTo>
                  <a:pt x="956558" y="1287182"/>
                  <a:pt x="956045" y="1271123"/>
                  <a:pt x="962527" y="1258159"/>
                </a:cubicBezTo>
                <a:cubicBezTo>
                  <a:pt x="969918" y="1243378"/>
                  <a:pt x="982637" y="1231689"/>
                  <a:pt x="990027" y="1216908"/>
                </a:cubicBezTo>
                <a:cubicBezTo>
                  <a:pt x="1007083" y="1182796"/>
                  <a:pt x="1015754" y="1143663"/>
                  <a:pt x="1024403" y="1106905"/>
                </a:cubicBezTo>
                <a:cubicBezTo>
                  <a:pt x="1029242" y="1086338"/>
                  <a:pt x="1031473" y="1065073"/>
                  <a:pt x="1038154" y="1045028"/>
                </a:cubicBezTo>
                <a:cubicBezTo>
                  <a:pt x="1045291" y="1023615"/>
                  <a:pt x="1058516" y="1004564"/>
                  <a:pt x="1065654" y="983151"/>
                </a:cubicBezTo>
                <a:cubicBezTo>
                  <a:pt x="1122650" y="812164"/>
                  <a:pt x="1038488" y="1016753"/>
                  <a:pt x="1100030" y="873148"/>
                </a:cubicBezTo>
                <a:cubicBezTo>
                  <a:pt x="1104614" y="831897"/>
                  <a:pt x="1102379" y="789303"/>
                  <a:pt x="1113781" y="749395"/>
                </a:cubicBezTo>
                <a:cubicBezTo>
                  <a:pt x="1131361" y="687865"/>
                  <a:pt x="1124788" y="717726"/>
                  <a:pt x="1134406" y="660018"/>
                </a:cubicBezTo>
                <a:cubicBezTo>
                  <a:pt x="1133064" y="638549"/>
                  <a:pt x="1128725" y="532672"/>
                  <a:pt x="1120656" y="495013"/>
                </a:cubicBezTo>
                <a:cubicBezTo>
                  <a:pt x="1116581" y="475997"/>
                  <a:pt x="1100728" y="438317"/>
                  <a:pt x="1093155" y="419386"/>
                </a:cubicBezTo>
                <a:cubicBezTo>
                  <a:pt x="1090863" y="407927"/>
                  <a:pt x="1090620" y="395860"/>
                  <a:pt x="1086280" y="385010"/>
                </a:cubicBezTo>
                <a:cubicBezTo>
                  <a:pt x="1081317" y="372603"/>
                  <a:pt x="1072053" y="362365"/>
                  <a:pt x="1065654" y="350634"/>
                </a:cubicBezTo>
                <a:cubicBezTo>
                  <a:pt x="1022339" y="271222"/>
                  <a:pt x="1073172" y="346656"/>
                  <a:pt x="996903" y="247506"/>
                </a:cubicBezTo>
                <a:cubicBezTo>
                  <a:pt x="989917" y="238424"/>
                  <a:pt x="981401" y="230255"/>
                  <a:pt x="976277" y="220006"/>
                </a:cubicBezTo>
                <a:cubicBezTo>
                  <a:pt x="964818" y="197089"/>
                  <a:pt x="962399" y="166628"/>
                  <a:pt x="941901" y="151254"/>
                </a:cubicBezTo>
                <a:cubicBezTo>
                  <a:pt x="932734" y="144379"/>
                  <a:pt x="922503" y="138731"/>
                  <a:pt x="914400" y="130628"/>
                </a:cubicBezTo>
                <a:cubicBezTo>
                  <a:pt x="906298" y="122525"/>
                  <a:pt x="902475" y="110584"/>
                  <a:pt x="893775" y="103127"/>
                </a:cubicBezTo>
                <a:cubicBezTo>
                  <a:pt x="885993" y="96457"/>
                  <a:pt x="875173" y="94462"/>
                  <a:pt x="866274" y="89377"/>
                </a:cubicBezTo>
                <a:cubicBezTo>
                  <a:pt x="859100" y="85278"/>
                  <a:pt x="853447" y="78357"/>
                  <a:pt x="845648" y="75627"/>
                </a:cubicBezTo>
                <a:cubicBezTo>
                  <a:pt x="734932" y="36877"/>
                  <a:pt x="750235" y="43203"/>
                  <a:pt x="653143" y="34375"/>
                </a:cubicBezTo>
                <a:cubicBezTo>
                  <a:pt x="643976" y="32083"/>
                  <a:pt x="634963" y="29053"/>
                  <a:pt x="625642" y="27500"/>
                </a:cubicBezTo>
                <a:cubicBezTo>
                  <a:pt x="607417" y="24463"/>
                  <a:pt x="588955" y="23067"/>
                  <a:pt x="570641" y="20625"/>
                </a:cubicBezTo>
                <a:cubicBezTo>
                  <a:pt x="554578" y="18483"/>
                  <a:pt x="538499" y="16414"/>
                  <a:pt x="522515" y="13750"/>
                </a:cubicBezTo>
                <a:cubicBezTo>
                  <a:pt x="428029" y="-1997"/>
                  <a:pt x="566131" y="16624"/>
                  <a:pt x="433137" y="0"/>
                </a:cubicBezTo>
                <a:cubicBezTo>
                  <a:pt x="373051" y="7511"/>
                  <a:pt x="374698" y="22916"/>
                  <a:pt x="357510" y="34375"/>
                </a:cubicBez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15E3483-E013-42DC-8D4E-2BF68B8D381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166331" y="3114460"/>
            <a:ext cx="1408767" cy="1206595"/>
          </a:xfrm>
          <a:prstGeom prst="straightConnector1">
            <a:avLst/>
          </a:prstGeom>
          <a:ln>
            <a:solidFill>
              <a:srgbClr val="FFFF00">
                <a:alpha val="95000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B74A390-8A4F-4A69-AC4A-89E11394419D}"/>
              </a:ext>
            </a:extLst>
          </p:cNvPr>
          <p:cNvCxnSpPr>
            <a:cxnSpLocks/>
            <a:endCxn id="12" idx="50"/>
          </p:cNvCxnSpPr>
          <p:nvPr/>
        </p:nvCxnSpPr>
        <p:spPr>
          <a:xfrm>
            <a:off x="5617029" y="3114460"/>
            <a:ext cx="812482" cy="1381044"/>
          </a:xfrm>
          <a:prstGeom prst="straightConnector1">
            <a:avLst/>
          </a:prstGeom>
          <a:ln>
            <a:solidFill>
              <a:srgbClr val="FFFF00">
                <a:alpha val="95000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9FA55A7-C3E1-4DA9-A557-5BDC808FFCC5}"/>
              </a:ext>
            </a:extLst>
          </p:cNvPr>
          <p:cNvSpPr/>
          <p:nvPr/>
        </p:nvSpPr>
        <p:spPr>
          <a:xfrm>
            <a:off x="3843367" y="4321055"/>
            <a:ext cx="1299411" cy="1526291"/>
          </a:xfrm>
          <a:prstGeom prst="rect">
            <a:avLst/>
          </a:prstGeom>
          <a:solidFill>
            <a:srgbClr val="440154"/>
          </a:solidFill>
          <a:ln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D26D4160-652A-42B3-9C2A-EE573F876827}"/>
              </a:ext>
            </a:extLst>
          </p:cNvPr>
          <p:cNvSpPr/>
          <p:nvPr/>
        </p:nvSpPr>
        <p:spPr>
          <a:xfrm>
            <a:off x="4080561" y="4523872"/>
            <a:ext cx="825022" cy="1120655"/>
          </a:xfrm>
          <a:custGeom>
            <a:avLst/>
            <a:gdLst>
              <a:gd name="connsiteX0" fmla="*/ 357510 w 1134406"/>
              <a:gd name="connsiteY0" fmla="*/ 34375 h 1416288"/>
              <a:gd name="connsiteX1" fmla="*/ 330009 w 1134406"/>
              <a:gd name="connsiteY1" fmla="*/ 68751 h 1416288"/>
              <a:gd name="connsiteX2" fmla="*/ 281883 w 1134406"/>
              <a:gd name="connsiteY2" fmla="*/ 103127 h 1416288"/>
              <a:gd name="connsiteX3" fmla="*/ 220006 w 1134406"/>
              <a:gd name="connsiteY3" fmla="*/ 151254 h 1416288"/>
              <a:gd name="connsiteX4" fmla="*/ 96253 w 1134406"/>
              <a:gd name="connsiteY4" fmla="*/ 233756 h 1416288"/>
              <a:gd name="connsiteX5" fmla="*/ 55002 w 1134406"/>
              <a:gd name="connsiteY5" fmla="*/ 268132 h 1416288"/>
              <a:gd name="connsiteX6" fmla="*/ 34376 w 1134406"/>
              <a:gd name="connsiteY6" fmla="*/ 295633 h 1416288"/>
              <a:gd name="connsiteX7" fmla="*/ 6876 w 1134406"/>
              <a:gd name="connsiteY7" fmla="*/ 371260 h 1416288"/>
              <a:gd name="connsiteX8" fmla="*/ 0 w 1134406"/>
              <a:gd name="connsiteY8" fmla="*/ 405636 h 1416288"/>
              <a:gd name="connsiteX9" fmla="*/ 6876 w 1134406"/>
              <a:gd name="connsiteY9" fmla="*/ 570640 h 1416288"/>
              <a:gd name="connsiteX10" fmla="*/ 20626 w 1134406"/>
              <a:gd name="connsiteY10" fmla="*/ 646267 h 1416288"/>
              <a:gd name="connsiteX11" fmla="*/ 34376 w 1134406"/>
              <a:gd name="connsiteY11" fmla="*/ 687518 h 1416288"/>
              <a:gd name="connsiteX12" fmla="*/ 48127 w 1134406"/>
              <a:gd name="connsiteY12" fmla="*/ 763145 h 1416288"/>
              <a:gd name="connsiteX13" fmla="*/ 55002 w 1134406"/>
              <a:gd name="connsiteY13" fmla="*/ 1086279 h 1416288"/>
              <a:gd name="connsiteX14" fmla="*/ 110003 w 1134406"/>
              <a:gd name="connsiteY14" fmla="*/ 1196282 h 1416288"/>
              <a:gd name="connsiteX15" fmla="*/ 158130 w 1134406"/>
              <a:gd name="connsiteY15" fmla="*/ 1258159 h 1416288"/>
              <a:gd name="connsiteX16" fmla="*/ 199381 w 1134406"/>
              <a:gd name="connsiteY16" fmla="*/ 1278785 h 1416288"/>
              <a:gd name="connsiteX17" fmla="*/ 247507 w 1134406"/>
              <a:gd name="connsiteY17" fmla="*/ 1306285 h 1416288"/>
              <a:gd name="connsiteX18" fmla="*/ 357510 w 1134406"/>
              <a:gd name="connsiteY18" fmla="*/ 1354412 h 1416288"/>
              <a:gd name="connsiteX19" fmla="*/ 522515 w 1134406"/>
              <a:gd name="connsiteY19" fmla="*/ 1375037 h 1416288"/>
              <a:gd name="connsiteX20" fmla="*/ 563766 w 1134406"/>
              <a:gd name="connsiteY20" fmla="*/ 1381912 h 1416288"/>
              <a:gd name="connsiteX21" fmla="*/ 666894 w 1134406"/>
              <a:gd name="connsiteY21" fmla="*/ 1409413 h 1416288"/>
              <a:gd name="connsiteX22" fmla="*/ 728770 w 1134406"/>
              <a:gd name="connsiteY22" fmla="*/ 1416288 h 1416288"/>
              <a:gd name="connsiteX23" fmla="*/ 756271 w 1134406"/>
              <a:gd name="connsiteY23" fmla="*/ 1409413 h 1416288"/>
              <a:gd name="connsiteX24" fmla="*/ 797522 w 1134406"/>
              <a:gd name="connsiteY24" fmla="*/ 1395663 h 1416288"/>
              <a:gd name="connsiteX25" fmla="*/ 831898 w 1134406"/>
              <a:gd name="connsiteY25" fmla="*/ 1388788 h 1416288"/>
              <a:gd name="connsiteX26" fmla="*/ 893775 w 1134406"/>
              <a:gd name="connsiteY26" fmla="*/ 1368162 h 1416288"/>
              <a:gd name="connsiteX27" fmla="*/ 914400 w 1134406"/>
              <a:gd name="connsiteY27" fmla="*/ 1333786 h 1416288"/>
              <a:gd name="connsiteX28" fmla="*/ 948776 w 1134406"/>
              <a:gd name="connsiteY28" fmla="*/ 1299410 h 1416288"/>
              <a:gd name="connsiteX29" fmla="*/ 962527 w 1134406"/>
              <a:gd name="connsiteY29" fmla="*/ 1258159 h 1416288"/>
              <a:gd name="connsiteX30" fmla="*/ 990027 w 1134406"/>
              <a:gd name="connsiteY30" fmla="*/ 1216908 h 1416288"/>
              <a:gd name="connsiteX31" fmla="*/ 1024403 w 1134406"/>
              <a:gd name="connsiteY31" fmla="*/ 1106905 h 1416288"/>
              <a:gd name="connsiteX32" fmla="*/ 1038154 w 1134406"/>
              <a:gd name="connsiteY32" fmla="*/ 1045028 h 1416288"/>
              <a:gd name="connsiteX33" fmla="*/ 1065654 w 1134406"/>
              <a:gd name="connsiteY33" fmla="*/ 983151 h 1416288"/>
              <a:gd name="connsiteX34" fmla="*/ 1100030 w 1134406"/>
              <a:gd name="connsiteY34" fmla="*/ 873148 h 1416288"/>
              <a:gd name="connsiteX35" fmla="*/ 1113781 w 1134406"/>
              <a:gd name="connsiteY35" fmla="*/ 749395 h 1416288"/>
              <a:gd name="connsiteX36" fmla="*/ 1134406 w 1134406"/>
              <a:gd name="connsiteY36" fmla="*/ 660018 h 1416288"/>
              <a:gd name="connsiteX37" fmla="*/ 1120656 w 1134406"/>
              <a:gd name="connsiteY37" fmla="*/ 495013 h 1416288"/>
              <a:gd name="connsiteX38" fmla="*/ 1093155 w 1134406"/>
              <a:gd name="connsiteY38" fmla="*/ 419386 h 1416288"/>
              <a:gd name="connsiteX39" fmla="*/ 1086280 w 1134406"/>
              <a:gd name="connsiteY39" fmla="*/ 385010 h 1416288"/>
              <a:gd name="connsiteX40" fmla="*/ 1065654 w 1134406"/>
              <a:gd name="connsiteY40" fmla="*/ 350634 h 1416288"/>
              <a:gd name="connsiteX41" fmla="*/ 996903 w 1134406"/>
              <a:gd name="connsiteY41" fmla="*/ 247506 h 1416288"/>
              <a:gd name="connsiteX42" fmla="*/ 976277 w 1134406"/>
              <a:gd name="connsiteY42" fmla="*/ 220006 h 1416288"/>
              <a:gd name="connsiteX43" fmla="*/ 941901 w 1134406"/>
              <a:gd name="connsiteY43" fmla="*/ 151254 h 1416288"/>
              <a:gd name="connsiteX44" fmla="*/ 914400 w 1134406"/>
              <a:gd name="connsiteY44" fmla="*/ 130628 h 1416288"/>
              <a:gd name="connsiteX45" fmla="*/ 893775 w 1134406"/>
              <a:gd name="connsiteY45" fmla="*/ 103127 h 1416288"/>
              <a:gd name="connsiteX46" fmla="*/ 866274 w 1134406"/>
              <a:gd name="connsiteY46" fmla="*/ 89377 h 1416288"/>
              <a:gd name="connsiteX47" fmla="*/ 845648 w 1134406"/>
              <a:gd name="connsiteY47" fmla="*/ 75627 h 1416288"/>
              <a:gd name="connsiteX48" fmla="*/ 653143 w 1134406"/>
              <a:gd name="connsiteY48" fmla="*/ 34375 h 1416288"/>
              <a:gd name="connsiteX49" fmla="*/ 625642 w 1134406"/>
              <a:gd name="connsiteY49" fmla="*/ 27500 h 1416288"/>
              <a:gd name="connsiteX50" fmla="*/ 570641 w 1134406"/>
              <a:gd name="connsiteY50" fmla="*/ 20625 h 1416288"/>
              <a:gd name="connsiteX51" fmla="*/ 522515 w 1134406"/>
              <a:gd name="connsiteY51" fmla="*/ 13750 h 1416288"/>
              <a:gd name="connsiteX52" fmla="*/ 433137 w 1134406"/>
              <a:gd name="connsiteY52" fmla="*/ 0 h 1416288"/>
              <a:gd name="connsiteX53" fmla="*/ 357510 w 1134406"/>
              <a:gd name="connsiteY53" fmla="*/ 34375 h 141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34406" h="1416288">
                <a:moveTo>
                  <a:pt x="357510" y="34375"/>
                </a:moveTo>
                <a:cubicBezTo>
                  <a:pt x="340322" y="45834"/>
                  <a:pt x="340867" y="58880"/>
                  <a:pt x="330009" y="68751"/>
                </a:cubicBezTo>
                <a:cubicBezTo>
                  <a:pt x="315422" y="82012"/>
                  <a:pt x="297654" y="91298"/>
                  <a:pt x="281883" y="103127"/>
                </a:cubicBezTo>
                <a:cubicBezTo>
                  <a:pt x="260979" y="118805"/>
                  <a:pt x="242412" y="137810"/>
                  <a:pt x="220006" y="151254"/>
                </a:cubicBezTo>
                <a:cubicBezTo>
                  <a:pt x="148732" y="194018"/>
                  <a:pt x="157947" y="185282"/>
                  <a:pt x="96253" y="233756"/>
                </a:cubicBezTo>
                <a:cubicBezTo>
                  <a:pt x="82179" y="244814"/>
                  <a:pt x="67658" y="255476"/>
                  <a:pt x="55002" y="268132"/>
                </a:cubicBezTo>
                <a:cubicBezTo>
                  <a:pt x="46899" y="276235"/>
                  <a:pt x="41251" y="286466"/>
                  <a:pt x="34376" y="295633"/>
                </a:cubicBezTo>
                <a:cubicBezTo>
                  <a:pt x="14482" y="375209"/>
                  <a:pt x="47452" y="249532"/>
                  <a:pt x="6876" y="371260"/>
                </a:cubicBezTo>
                <a:cubicBezTo>
                  <a:pt x="3181" y="382346"/>
                  <a:pt x="2292" y="394177"/>
                  <a:pt x="0" y="405636"/>
                </a:cubicBezTo>
                <a:cubicBezTo>
                  <a:pt x="2292" y="460637"/>
                  <a:pt x="3214" y="515713"/>
                  <a:pt x="6876" y="570640"/>
                </a:cubicBezTo>
                <a:cubicBezTo>
                  <a:pt x="7338" y="577576"/>
                  <a:pt x="18003" y="636649"/>
                  <a:pt x="20626" y="646267"/>
                </a:cubicBezTo>
                <a:cubicBezTo>
                  <a:pt x="24440" y="660250"/>
                  <a:pt x="31056" y="673409"/>
                  <a:pt x="34376" y="687518"/>
                </a:cubicBezTo>
                <a:cubicBezTo>
                  <a:pt x="40245" y="712459"/>
                  <a:pt x="43543" y="737936"/>
                  <a:pt x="48127" y="763145"/>
                </a:cubicBezTo>
                <a:cubicBezTo>
                  <a:pt x="50419" y="870856"/>
                  <a:pt x="48914" y="978715"/>
                  <a:pt x="55002" y="1086279"/>
                </a:cubicBezTo>
                <a:cubicBezTo>
                  <a:pt x="56981" y="1121245"/>
                  <a:pt x="98583" y="1173443"/>
                  <a:pt x="110003" y="1196282"/>
                </a:cubicBezTo>
                <a:cubicBezTo>
                  <a:pt x="125360" y="1226995"/>
                  <a:pt x="125426" y="1234374"/>
                  <a:pt x="158130" y="1258159"/>
                </a:cubicBezTo>
                <a:cubicBezTo>
                  <a:pt x="170563" y="1267201"/>
                  <a:pt x="185845" y="1271496"/>
                  <a:pt x="199381" y="1278785"/>
                </a:cubicBezTo>
                <a:cubicBezTo>
                  <a:pt x="215649" y="1287545"/>
                  <a:pt x="231239" y="1297525"/>
                  <a:pt x="247507" y="1306285"/>
                </a:cubicBezTo>
                <a:cubicBezTo>
                  <a:pt x="277818" y="1322606"/>
                  <a:pt x="327495" y="1345836"/>
                  <a:pt x="357510" y="1354412"/>
                </a:cubicBezTo>
                <a:cubicBezTo>
                  <a:pt x="410273" y="1369487"/>
                  <a:pt x="468539" y="1370885"/>
                  <a:pt x="522515" y="1375037"/>
                </a:cubicBezTo>
                <a:cubicBezTo>
                  <a:pt x="536265" y="1377329"/>
                  <a:pt x="550183" y="1378777"/>
                  <a:pt x="563766" y="1381912"/>
                </a:cubicBezTo>
                <a:cubicBezTo>
                  <a:pt x="612063" y="1393058"/>
                  <a:pt x="616095" y="1400449"/>
                  <a:pt x="666894" y="1409413"/>
                </a:cubicBezTo>
                <a:cubicBezTo>
                  <a:pt x="687330" y="1413019"/>
                  <a:pt x="708145" y="1413996"/>
                  <a:pt x="728770" y="1416288"/>
                </a:cubicBezTo>
                <a:cubicBezTo>
                  <a:pt x="737937" y="1413996"/>
                  <a:pt x="747220" y="1412128"/>
                  <a:pt x="756271" y="1409413"/>
                </a:cubicBezTo>
                <a:cubicBezTo>
                  <a:pt x="770154" y="1405248"/>
                  <a:pt x="783539" y="1399477"/>
                  <a:pt x="797522" y="1395663"/>
                </a:cubicBezTo>
                <a:cubicBezTo>
                  <a:pt x="808796" y="1392588"/>
                  <a:pt x="820662" y="1391998"/>
                  <a:pt x="831898" y="1388788"/>
                </a:cubicBezTo>
                <a:cubicBezTo>
                  <a:pt x="852803" y="1382815"/>
                  <a:pt x="873149" y="1375037"/>
                  <a:pt x="893775" y="1368162"/>
                </a:cubicBezTo>
                <a:cubicBezTo>
                  <a:pt x="900650" y="1356703"/>
                  <a:pt x="906052" y="1344221"/>
                  <a:pt x="914400" y="1333786"/>
                </a:cubicBezTo>
                <a:cubicBezTo>
                  <a:pt x="924523" y="1321132"/>
                  <a:pt x="940076" y="1313081"/>
                  <a:pt x="948776" y="1299410"/>
                </a:cubicBezTo>
                <a:cubicBezTo>
                  <a:pt x="956558" y="1287182"/>
                  <a:pt x="956045" y="1271123"/>
                  <a:pt x="962527" y="1258159"/>
                </a:cubicBezTo>
                <a:cubicBezTo>
                  <a:pt x="969918" y="1243378"/>
                  <a:pt x="982637" y="1231689"/>
                  <a:pt x="990027" y="1216908"/>
                </a:cubicBezTo>
                <a:cubicBezTo>
                  <a:pt x="1007083" y="1182796"/>
                  <a:pt x="1015754" y="1143663"/>
                  <a:pt x="1024403" y="1106905"/>
                </a:cubicBezTo>
                <a:cubicBezTo>
                  <a:pt x="1029242" y="1086338"/>
                  <a:pt x="1031473" y="1065073"/>
                  <a:pt x="1038154" y="1045028"/>
                </a:cubicBezTo>
                <a:cubicBezTo>
                  <a:pt x="1045291" y="1023615"/>
                  <a:pt x="1058516" y="1004564"/>
                  <a:pt x="1065654" y="983151"/>
                </a:cubicBezTo>
                <a:cubicBezTo>
                  <a:pt x="1122650" y="812164"/>
                  <a:pt x="1038488" y="1016753"/>
                  <a:pt x="1100030" y="873148"/>
                </a:cubicBezTo>
                <a:cubicBezTo>
                  <a:pt x="1104614" y="831897"/>
                  <a:pt x="1102379" y="789303"/>
                  <a:pt x="1113781" y="749395"/>
                </a:cubicBezTo>
                <a:cubicBezTo>
                  <a:pt x="1131361" y="687865"/>
                  <a:pt x="1124788" y="717726"/>
                  <a:pt x="1134406" y="660018"/>
                </a:cubicBezTo>
                <a:cubicBezTo>
                  <a:pt x="1133064" y="638549"/>
                  <a:pt x="1128725" y="532672"/>
                  <a:pt x="1120656" y="495013"/>
                </a:cubicBezTo>
                <a:cubicBezTo>
                  <a:pt x="1116581" y="475997"/>
                  <a:pt x="1100728" y="438317"/>
                  <a:pt x="1093155" y="419386"/>
                </a:cubicBezTo>
                <a:cubicBezTo>
                  <a:pt x="1090863" y="407927"/>
                  <a:pt x="1090620" y="395860"/>
                  <a:pt x="1086280" y="385010"/>
                </a:cubicBezTo>
                <a:cubicBezTo>
                  <a:pt x="1081317" y="372603"/>
                  <a:pt x="1072053" y="362365"/>
                  <a:pt x="1065654" y="350634"/>
                </a:cubicBezTo>
                <a:cubicBezTo>
                  <a:pt x="1022339" y="271222"/>
                  <a:pt x="1073172" y="346656"/>
                  <a:pt x="996903" y="247506"/>
                </a:cubicBezTo>
                <a:cubicBezTo>
                  <a:pt x="989917" y="238424"/>
                  <a:pt x="981401" y="230255"/>
                  <a:pt x="976277" y="220006"/>
                </a:cubicBezTo>
                <a:cubicBezTo>
                  <a:pt x="964818" y="197089"/>
                  <a:pt x="962399" y="166628"/>
                  <a:pt x="941901" y="151254"/>
                </a:cubicBezTo>
                <a:cubicBezTo>
                  <a:pt x="932734" y="144379"/>
                  <a:pt x="922503" y="138731"/>
                  <a:pt x="914400" y="130628"/>
                </a:cubicBezTo>
                <a:cubicBezTo>
                  <a:pt x="906298" y="122525"/>
                  <a:pt x="902475" y="110584"/>
                  <a:pt x="893775" y="103127"/>
                </a:cubicBezTo>
                <a:cubicBezTo>
                  <a:pt x="885993" y="96457"/>
                  <a:pt x="875173" y="94462"/>
                  <a:pt x="866274" y="89377"/>
                </a:cubicBezTo>
                <a:cubicBezTo>
                  <a:pt x="859100" y="85278"/>
                  <a:pt x="853447" y="78357"/>
                  <a:pt x="845648" y="75627"/>
                </a:cubicBezTo>
                <a:cubicBezTo>
                  <a:pt x="734932" y="36877"/>
                  <a:pt x="750235" y="43203"/>
                  <a:pt x="653143" y="34375"/>
                </a:cubicBezTo>
                <a:cubicBezTo>
                  <a:pt x="643976" y="32083"/>
                  <a:pt x="634963" y="29053"/>
                  <a:pt x="625642" y="27500"/>
                </a:cubicBezTo>
                <a:cubicBezTo>
                  <a:pt x="607417" y="24463"/>
                  <a:pt x="588955" y="23067"/>
                  <a:pt x="570641" y="20625"/>
                </a:cubicBezTo>
                <a:cubicBezTo>
                  <a:pt x="554578" y="18483"/>
                  <a:pt x="538499" y="16414"/>
                  <a:pt x="522515" y="13750"/>
                </a:cubicBezTo>
                <a:cubicBezTo>
                  <a:pt x="428029" y="-1997"/>
                  <a:pt x="566131" y="16624"/>
                  <a:pt x="433137" y="0"/>
                </a:cubicBezTo>
                <a:cubicBezTo>
                  <a:pt x="373051" y="7511"/>
                  <a:pt x="374698" y="22916"/>
                  <a:pt x="357510" y="34375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A626FC-AD05-49C6-86E8-60DE112ACE34}"/>
              </a:ext>
            </a:extLst>
          </p:cNvPr>
          <p:cNvSpPr txBox="1"/>
          <p:nvPr/>
        </p:nvSpPr>
        <p:spPr>
          <a:xfrm>
            <a:off x="7529831" y="5039511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Falsos negativos: 210k =&gt; 37k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C9C485B-7818-4F31-8D12-1B11CA7CA797}"/>
              </a:ext>
            </a:extLst>
          </p:cNvPr>
          <p:cNvSpPr txBox="1"/>
          <p:nvPr/>
        </p:nvSpPr>
        <p:spPr>
          <a:xfrm>
            <a:off x="7986686" y="209005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Verdaderos negativos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8D92344-83C6-4314-B146-B7153EBD68A5}"/>
              </a:ext>
            </a:extLst>
          </p:cNvPr>
          <p:cNvSpPr txBox="1"/>
          <p:nvPr/>
        </p:nvSpPr>
        <p:spPr>
          <a:xfrm>
            <a:off x="8026255" y="4049589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Verdaderos positivos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C2EA586-F407-4135-A0A7-60397F5C5359}"/>
              </a:ext>
            </a:extLst>
          </p:cNvPr>
          <p:cNvSpPr txBox="1"/>
          <p:nvPr/>
        </p:nvSpPr>
        <p:spPr>
          <a:xfrm>
            <a:off x="8253633" y="303388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Falsos negativos</a:t>
            </a:r>
          </a:p>
        </p:txBody>
      </p: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59125A1C-F9E4-4E02-BE8F-460651613DE5}"/>
              </a:ext>
            </a:extLst>
          </p:cNvPr>
          <p:cNvCxnSpPr>
            <a:stCxn id="23" idx="2"/>
            <a:endCxn id="19" idx="2"/>
          </p:cNvCxnSpPr>
          <p:nvPr/>
        </p:nvCxnSpPr>
        <p:spPr>
          <a:xfrm rot="5400000">
            <a:off x="6641873" y="3260043"/>
            <a:ext cx="438503" cy="4736102"/>
          </a:xfrm>
          <a:prstGeom prst="bentConnector3">
            <a:avLst>
              <a:gd name="adj1" fmla="val 1521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49811E67-2D70-4C4D-A765-472A3195B17D}"/>
              </a:ext>
            </a:extLst>
          </p:cNvPr>
          <p:cNvCxnSpPr>
            <a:stCxn id="25" idx="2"/>
            <a:endCxn id="12" idx="40"/>
          </p:cNvCxnSpPr>
          <p:nvPr/>
        </p:nvCxnSpPr>
        <p:spPr>
          <a:xfrm rot="5400000">
            <a:off x="7840242" y="3368201"/>
            <a:ext cx="337706" cy="24391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B928242-3687-4883-B833-D2CDF1C6B081}"/>
              </a:ext>
            </a:extLst>
          </p:cNvPr>
          <p:cNvCxnSpPr>
            <a:stCxn id="24" idx="2"/>
          </p:cNvCxnSpPr>
          <p:nvPr/>
        </p:nvCxnSpPr>
        <p:spPr>
          <a:xfrm rot="5400000">
            <a:off x="7731985" y="1245083"/>
            <a:ext cx="282883" cy="27114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8591C755-0870-4B4F-9449-BA49E64904DE}"/>
              </a:ext>
            </a:extLst>
          </p:cNvPr>
          <p:cNvCxnSpPr>
            <a:stCxn id="26" idx="2"/>
          </p:cNvCxnSpPr>
          <p:nvPr/>
        </p:nvCxnSpPr>
        <p:spPr>
          <a:xfrm rot="5400000">
            <a:off x="7933219" y="2090071"/>
            <a:ext cx="14115" cy="26404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FE4193F8-219A-4B8A-A616-76E7F1DCD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829" y="3368517"/>
            <a:ext cx="65470" cy="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14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sta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WebBE88</Template>
  <TotalTime>2297</TotalTime>
  <Words>465</Words>
  <Application>Microsoft Office PowerPoint</Application>
  <PresentationFormat>Panorámica</PresentationFormat>
  <Paragraphs>110</Paragraphs>
  <Slides>15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Wingdings 2</vt:lpstr>
      <vt:lpstr>Vista</vt:lpstr>
      <vt:lpstr>Detección de  defectos en la madera</vt:lpstr>
      <vt:lpstr>Contenido</vt:lpstr>
      <vt:lpstr>Introducción</vt:lpstr>
      <vt:lpstr>Introducción</vt:lpstr>
      <vt:lpstr>Solución propuesta</vt:lpstr>
      <vt:lpstr>Funcionamiento del algoritmo</vt:lpstr>
      <vt:lpstr>Funcionamiento del algoritmo</vt:lpstr>
      <vt:lpstr>Funcionamiento del algoritmo</vt:lpstr>
      <vt:lpstr>Resultados y trabajas futuros</vt:lpstr>
      <vt:lpstr>Resultados y trabajas futuros</vt:lpstr>
      <vt:lpstr>Resultados y trabajas futuros</vt:lpstr>
      <vt:lpstr>Despliegue de la solución</vt:lpstr>
      <vt:lpstr>Cómo se utiliza y disponibilidad</vt:lpstr>
      <vt:lpstr>Referencias</vt:lpstr>
      <vt:lpstr>Muchas gracias por la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 defectos en la madera</dc:title>
  <dc:creator>Javier Albaráñez Martínez</dc:creator>
  <cp:lastModifiedBy>Javier Albaráñez Martínez</cp:lastModifiedBy>
  <cp:revision>25</cp:revision>
  <dcterms:created xsi:type="dcterms:W3CDTF">2021-05-05T15:06:02Z</dcterms:created>
  <dcterms:modified xsi:type="dcterms:W3CDTF">2021-05-09T09:51:31Z</dcterms:modified>
</cp:coreProperties>
</file>